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6" r:id="rId27"/>
    <p:sldId id="284" r:id="rId28"/>
    <p:sldId id="285" r:id="rId29"/>
    <p:sldId id="287" r:id="rId30"/>
    <p:sldId id="288"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0" d="100"/>
          <a:sy n="70" d="100"/>
        </p:scale>
        <p:origin x="53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zh-CN" smtClean="0"/>
              <a:t>Click to edit Master title style</a:t>
            </a:r>
            <a:endParaRPr lang="zh-CN"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256112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2515036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295047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207564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Edit Master text styles</a:t>
            </a:r>
          </a:p>
        </p:txBody>
      </p:sp>
      <p:sp>
        <p:nvSpPr>
          <p:cNvPr id="4" name="Date Placeholder 3"/>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1654800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1020149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418062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71819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840744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Edit Master text styles</a:t>
            </a:r>
          </a:p>
        </p:txBody>
      </p:sp>
      <p:sp>
        <p:nvSpPr>
          <p:cNvPr id="5" name="Date Placeholder 4"/>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710511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Edit Master text styles</a:t>
            </a:r>
          </a:p>
        </p:txBody>
      </p:sp>
      <p:sp>
        <p:nvSpPr>
          <p:cNvPr id="5" name="Date Placeholder 4"/>
          <p:cNvSpPr>
            <a:spLocks noGrp="1"/>
          </p:cNvSpPr>
          <p:nvPr>
            <p:ph type="dt" sz="half" idx="10"/>
          </p:nvPr>
        </p:nvSpPr>
        <p:spPr/>
        <p:txBody>
          <a:bodyPr/>
          <a:lstStyle/>
          <a:p>
            <a:fld id="{DC602E5A-DB42-41C5-BD4A-624A547413A3}" type="datetimeFigureOut">
              <a:rPr lang="zh-CN" altLang="en-US" smtClean="0"/>
              <a:t>2016/3/22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168215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602E5A-DB42-41C5-BD4A-624A547413A3}" type="datetimeFigureOut">
              <a:rPr lang="zh-CN" altLang="en-US" smtClean="0"/>
              <a:t>2016/3/22</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CB2EE-DDEF-4C59-9DFA-543F15D3E37A}" type="slidenum">
              <a:rPr lang="zh-CN" altLang="en-US" smtClean="0"/>
              <a:t>‹#›</a:t>
            </a:fld>
            <a:endParaRPr lang="zh-CN" altLang="en-US"/>
          </a:p>
        </p:txBody>
      </p:sp>
    </p:spTree>
    <p:extLst>
      <p:ext uri="{BB962C8B-B14F-4D97-AF65-F5344CB8AC3E}">
        <p14:creationId xmlns:p14="http://schemas.microsoft.com/office/powerpoint/2010/main" val="398168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zh-CN" dirty="0" smtClean="0"/>
              <a:t>Bank Contingent </a:t>
            </a:r>
            <a:r>
              <a:rPr lang="en-US" altLang="zh-CN" dirty="0"/>
              <a:t>C</a:t>
            </a:r>
            <a:r>
              <a:rPr lang="en-US" altLang="zh-CN" dirty="0" smtClean="0"/>
              <a:t>apital:</a:t>
            </a:r>
            <a:br>
              <a:rPr lang="en-US" altLang="zh-CN" dirty="0" smtClean="0"/>
            </a:br>
            <a:r>
              <a:rPr lang="en-US" altLang="zh-CN" dirty="0" smtClean="0"/>
              <a:t>Valuation and the Role of market discipline</a:t>
            </a:r>
            <a:endParaRPr lang="zh-CN" altLang="en-US" dirty="0"/>
          </a:p>
        </p:txBody>
      </p:sp>
      <p:sp>
        <p:nvSpPr>
          <p:cNvPr id="3" name="Subtitle 2"/>
          <p:cNvSpPr>
            <a:spLocks noGrp="1"/>
          </p:cNvSpPr>
          <p:nvPr>
            <p:ph type="subTitle" idx="1"/>
          </p:nvPr>
        </p:nvSpPr>
        <p:spPr/>
        <p:txBody>
          <a:bodyPr/>
          <a:lstStyle/>
          <a:p>
            <a:r>
              <a:rPr lang="zh-CN" altLang="en-US" dirty="0" smtClean="0"/>
              <a:t>周蕾</a:t>
            </a:r>
            <a:endParaRPr lang="zh-CN" altLang="en-US" dirty="0"/>
          </a:p>
        </p:txBody>
      </p:sp>
    </p:spTree>
    <p:extLst>
      <p:ext uri="{BB962C8B-B14F-4D97-AF65-F5344CB8AC3E}">
        <p14:creationId xmlns:p14="http://schemas.microsoft.com/office/powerpoint/2010/main" val="3496493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2.2 The asset dynamics</a:t>
            </a:r>
            <a:endParaRPr lang="zh-CN" altLang="en-US" dirty="0"/>
          </a:p>
        </p:txBody>
      </p:sp>
      <p:sp>
        <p:nvSpPr>
          <p:cNvPr id="3" name="Content Placeholder 2"/>
          <p:cNvSpPr>
            <a:spLocks noGrp="1"/>
          </p:cNvSpPr>
          <p:nvPr>
            <p:ph idx="1"/>
          </p:nvPr>
        </p:nvSpPr>
        <p:spPr/>
        <p:txBody>
          <a:bodyPr/>
          <a:lstStyle/>
          <a:p>
            <a:r>
              <a:rPr lang="en-US" altLang="zh-CN" dirty="0"/>
              <a:t>To capture the effect of the </a:t>
            </a:r>
            <a:r>
              <a:rPr lang="en-US" altLang="zh-CN" b="1" dirty="0"/>
              <a:t>interest rate risk</a:t>
            </a:r>
            <a:r>
              <a:rPr lang="en-US" altLang="zh-CN" dirty="0"/>
              <a:t> and </a:t>
            </a:r>
            <a:r>
              <a:rPr lang="en-US" altLang="zh-CN" b="1" dirty="0"/>
              <a:t>jump risk </a:t>
            </a:r>
            <a:r>
              <a:rPr lang="en-US" altLang="zh-CN" dirty="0"/>
              <a:t>on the </a:t>
            </a:r>
            <a:r>
              <a:rPr lang="en-US" altLang="zh-CN" dirty="0" smtClean="0"/>
              <a:t>banks assets</a:t>
            </a:r>
          </a:p>
          <a:p>
            <a:r>
              <a:rPr lang="en-US" altLang="zh-CN" dirty="0" smtClean="0"/>
              <a:t>Adopt the </a:t>
            </a:r>
            <a:r>
              <a:rPr lang="en-US" altLang="zh-CN" b="1" dirty="0"/>
              <a:t>jump diffusion model </a:t>
            </a:r>
            <a:r>
              <a:rPr lang="en-US" altLang="zh-CN" dirty="0"/>
              <a:t>and </a:t>
            </a:r>
            <a:r>
              <a:rPr lang="en-US" altLang="zh-CN" dirty="0" smtClean="0"/>
              <a:t>consider the </a:t>
            </a:r>
            <a:r>
              <a:rPr lang="en-US" altLang="zh-CN" dirty="0"/>
              <a:t>correlation between the diffusion process of the value of a </a:t>
            </a:r>
            <a:r>
              <a:rPr lang="en-US" altLang="zh-CN" dirty="0" smtClean="0"/>
              <a:t>banks </a:t>
            </a:r>
            <a:r>
              <a:rPr lang="en-US" altLang="zh-CN" dirty="0"/>
              <a:t>assets and the </a:t>
            </a:r>
            <a:r>
              <a:rPr lang="en-US" altLang="zh-CN" dirty="0" smtClean="0"/>
              <a:t>interest rate</a:t>
            </a:r>
            <a:r>
              <a:rPr lang="en-US" altLang="zh-CN" dirty="0"/>
              <a:t>. </a:t>
            </a:r>
            <a:endParaRPr lang="en-US" altLang="zh-CN" dirty="0" smtClean="0"/>
          </a:p>
          <a:p>
            <a:r>
              <a:rPr lang="en-US" altLang="zh-CN" dirty="0" smtClean="0"/>
              <a:t>Specifically</a:t>
            </a:r>
            <a:r>
              <a:rPr lang="en-US" altLang="zh-CN" dirty="0"/>
              <a:t>, under the risk-neutralized measure Q, the value of a </a:t>
            </a:r>
            <a:r>
              <a:rPr lang="en-US" altLang="zh-CN" dirty="0" smtClean="0"/>
              <a:t>banks </a:t>
            </a:r>
            <a:r>
              <a:rPr lang="en-US" altLang="zh-CN" dirty="0"/>
              <a:t>assets </a:t>
            </a:r>
            <a:r>
              <a:rPr lang="en-US" altLang="zh-CN" dirty="0" smtClean="0"/>
              <a:t>is governed </a:t>
            </a:r>
            <a:r>
              <a:rPr lang="en-US" altLang="zh-CN" dirty="0"/>
              <a:t>by the following process</a:t>
            </a:r>
            <a:r>
              <a:rPr lang="en-US" altLang="zh-CN" dirty="0" smtClean="0"/>
              <a:t>:</a:t>
            </a:r>
          </a:p>
          <a:p>
            <a:endParaRPr lang="zh-CN" altLang="en-US" dirty="0"/>
          </a:p>
        </p:txBody>
      </p:sp>
      <p:pic>
        <p:nvPicPr>
          <p:cNvPr id="4" name="Picture 3"/>
          <p:cNvPicPr>
            <a:picLocks noChangeAspect="1"/>
          </p:cNvPicPr>
          <p:nvPr/>
        </p:nvPicPr>
        <p:blipFill>
          <a:blip r:embed="rId2"/>
          <a:stretch>
            <a:fillRect/>
          </a:stretch>
        </p:blipFill>
        <p:spPr>
          <a:xfrm>
            <a:off x="838200" y="4987480"/>
            <a:ext cx="9467850" cy="1400175"/>
          </a:xfrm>
          <a:prstGeom prst="rect">
            <a:avLst/>
          </a:prstGeom>
        </p:spPr>
      </p:pic>
    </p:spTree>
    <p:extLst>
      <p:ext uri="{BB962C8B-B14F-4D97-AF65-F5344CB8AC3E}">
        <p14:creationId xmlns:p14="http://schemas.microsoft.com/office/powerpoint/2010/main" val="1090372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2.3 The deposit dynamics</a:t>
            </a:r>
            <a:endParaRPr lang="zh-CN" altLang="en-US" dirty="0"/>
          </a:p>
        </p:txBody>
      </p:sp>
      <p:sp>
        <p:nvSpPr>
          <p:cNvPr id="3" name="Content Placeholder 2"/>
          <p:cNvSpPr>
            <a:spLocks noGrp="1"/>
          </p:cNvSpPr>
          <p:nvPr>
            <p:ph idx="1"/>
          </p:nvPr>
        </p:nvSpPr>
        <p:spPr/>
        <p:txBody>
          <a:bodyPr/>
          <a:lstStyle/>
          <a:p>
            <a:r>
              <a:rPr lang="en-US" altLang="zh-CN" dirty="0" smtClean="0"/>
              <a:t>Assume that </a:t>
            </a:r>
            <a:r>
              <a:rPr lang="en-US" altLang="zh-CN" dirty="0"/>
              <a:t>the </a:t>
            </a:r>
            <a:r>
              <a:rPr lang="en-US" altLang="zh-CN" dirty="0" smtClean="0"/>
              <a:t>banks </a:t>
            </a:r>
            <a:r>
              <a:rPr lang="en-US" altLang="zh-CN" dirty="0"/>
              <a:t>deposits are covered by deposit insurance and the </a:t>
            </a:r>
            <a:r>
              <a:rPr lang="en-US" altLang="zh-CN" dirty="0" smtClean="0"/>
              <a:t>dynamics of </a:t>
            </a:r>
            <a:r>
              <a:rPr lang="en-US" altLang="zh-CN" dirty="0"/>
              <a:t>the bank’s deposits have a mean-reverting trend towards a target capital ratio</a:t>
            </a:r>
            <a:r>
              <a:rPr lang="en-US" altLang="zh-CN" dirty="0" smtClean="0"/>
              <a:t>.</a:t>
            </a:r>
          </a:p>
          <a:p>
            <a:endParaRPr lang="zh-CN" altLang="en-US" dirty="0"/>
          </a:p>
        </p:txBody>
      </p:sp>
      <p:pic>
        <p:nvPicPr>
          <p:cNvPr id="4" name="Picture 3"/>
          <p:cNvPicPr>
            <a:picLocks noChangeAspect="1"/>
          </p:cNvPicPr>
          <p:nvPr/>
        </p:nvPicPr>
        <p:blipFill>
          <a:blip r:embed="rId2"/>
          <a:stretch>
            <a:fillRect/>
          </a:stretch>
        </p:blipFill>
        <p:spPr>
          <a:xfrm>
            <a:off x="838200" y="3272631"/>
            <a:ext cx="8658225" cy="1457325"/>
          </a:xfrm>
          <a:prstGeom prst="rect">
            <a:avLst/>
          </a:prstGeom>
        </p:spPr>
      </p:pic>
    </p:spTree>
    <p:extLst>
      <p:ext uri="{BB962C8B-B14F-4D97-AF65-F5344CB8AC3E}">
        <p14:creationId xmlns:p14="http://schemas.microsoft.com/office/powerpoint/2010/main" val="1838778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3. Valuation of Contingent capital notes and Subordinated debt</a:t>
            </a:r>
            <a:endParaRPr lang="zh-CN" altLang="en-US" dirty="0"/>
          </a:p>
        </p:txBody>
      </p:sp>
      <p:sp>
        <p:nvSpPr>
          <p:cNvPr id="3" name="Content Placeholder 2"/>
          <p:cNvSpPr>
            <a:spLocks noGrp="1"/>
          </p:cNvSpPr>
          <p:nvPr>
            <p:ph idx="1"/>
          </p:nvPr>
        </p:nvSpPr>
        <p:spPr/>
        <p:txBody>
          <a:bodyPr>
            <a:normAutofit/>
          </a:bodyPr>
          <a:lstStyle/>
          <a:p>
            <a:r>
              <a:rPr lang="en-US" altLang="zh-CN" dirty="0"/>
              <a:t>In accordance with periodic examinations of capital adequacy by regulators, we assume </a:t>
            </a:r>
            <a:r>
              <a:rPr lang="en-US" altLang="zh-CN" dirty="0" smtClean="0"/>
              <a:t>that the </a:t>
            </a:r>
            <a:r>
              <a:rPr lang="en-US" altLang="zh-CN" dirty="0"/>
              <a:t>time interval is </a:t>
            </a:r>
            <a:r>
              <a:rPr lang="en-US" altLang="zh-CN" b="1" dirty="0"/>
              <a:t>six months</a:t>
            </a:r>
            <a:r>
              <a:rPr lang="en-US" altLang="zh-CN" dirty="0"/>
              <a:t>. </a:t>
            </a:r>
            <a:endParaRPr lang="en-US" altLang="zh-CN" dirty="0" smtClean="0"/>
          </a:p>
          <a:p>
            <a:r>
              <a:rPr lang="en-US" altLang="zh-CN" dirty="0" smtClean="0"/>
              <a:t>In </a:t>
            </a:r>
            <a:r>
              <a:rPr lang="en-US" altLang="zh-CN" dirty="0"/>
              <a:t>other words, CCN and SD may be triggered at </a:t>
            </a:r>
            <a:r>
              <a:rPr lang="en-US" altLang="zh-CN" dirty="0" smtClean="0"/>
              <a:t>any semiannual </a:t>
            </a:r>
            <a:r>
              <a:rPr lang="en-US" altLang="zh-CN" dirty="0"/>
              <a:t>point of time before their </a:t>
            </a:r>
            <a:r>
              <a:rPr lang="en-US" altLang="zh-CN" dirty="0" smtClean="0"/>
              <a:t>maturity.</a:t>
            </a:r>
          </a:p>
          <a:p>
            <a:r>
              <a:rPr lang="en-US" altLang="zh-CN" dirty="0" smtClean="0"/>
              <a:t>Auditing time: </a:t>
            </a:r>
            <a:r>
              <a:rPr lang="en-US" altLang="zh-CN" dirty="0" err="1" smtClean="0"/>
              <a:t>t</a:t>
            </a:r>
            <a:r>
              <a:rPr lang="en-US" altLang="zh-CN" baseline="-25000" dirty="0" err="1" smtClean="0"/>
              <a:t>i</a:t>
            </a:r>
            <a:endParaRPr lang="en-US" altLang="zh-CN" baseline="-25000" dirty="0" smtClean="0"/>
          </a:p>
          <a:p>
            <a:r>
              <a:rPr lang="en-US" altLang="zh-CN" dirty="0" smtClean="0"/>
              <a:t>Maturity day: T</a:t>
            </a:r>
          </a:p>
          <a:p>
            <a:r>
              <a:rPr lang="en-US" altLang="zh-CN" dirty="0" smtClean="0"/>
              <a:t>Coupon rate:</a:t>
            </a:r>
            <a:r>
              <a:rPr lang="zh-CN" altLang="en-US" dirty="0"/>
              <a:t> </a:t>
            </a:r>
            <a:r>
              <a:rPr lang="en-US" altLang="zh-CN" dirty="0" smtClean="0"/>
              <a:t>c</a:t>
            </a:r>
          </a:p>
        </p:txBody>
      </p:sp>
    </p:spTree>
    <p:extLst>
      <p:ext uri="{BB962C8B-B14F-4D97-AF65-F5344CB8AC3E}">
        <p14:creationId xmlns:p14="http://schemas.microsoft.com/office/powerpoint/2010/main" val="880459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3.1 multi-period contingent capital notes</a:t>
            </a:r>
            <a:endParaRPr lang="zh-CN" altLang="en-US" dirty="0"/>
          </a:p>
        </p:txBody>
      </p:sp>
      <p:sp>
        <p:nvSpPr>
          <p:cNvPr id="3" name="Content Placeholder 2"/>
          <p:cNvSpPr>
            <a:spLocks noGrp="1"/>
          </p:cNvSpPr>
          <p:nvPr>
            <p:ph idx="1"/>
          </p:nvPr>
        </p:nvSpPr>
        <p:spPr/>
        <p:txBody>
          <a:bodyPr>
            <a:normAutofit/>
          </a:bodyPr>
          <a:lstStyle/>
          <a:p>
            <a:r>
              <a:rPr lang="en-US" altLang="zh-CN" dirty="0" smtClean="0"/>
              <a:t>In order </a:t>
            </a:r>
            <a:r>
              <a:rPr lang="en-US" altLang="zh-CN" dirty="0"/>
              <a:t>to be consistent with the contract designs of recent transactions, this study </a:t>
            </a:r>
            <a:r>
              <a:rPr lang="en-US" altLang="zh-CN" dirty="0" smtClean="0"/>
              <a:t>assumes that </a:t>
            </a:r>
            <a:r>
              <a:rPr lang="en-US" altLang="zh-CN" dirty="0"/>
              <a:t>the CCN will be used to write down the bank’s losses first if the capital ratio is </a:t>
            </a:r>
            <a:r>
              <a:rPr lang="en-US" altLang="zh-CN" dirty="0" smtClean="0"/>
              <a:t>triggered. </a:t>
            </a:r>
          </a:p>
          <a:p>
            <a:r>
              <a:rPr lang="en-US" altLang="zh-CN" dirty="0" smtClean="0"/>
              <a:t>The </a:t>
            </a:r>
            <a:r>
              <a:rPr lang="en-US" altLang="zh-CN" dirty="0"/>
              <a:t>loss-absorbing amount, if sufficient, will bring the bank’s capital position up to the </a:t>
            </a:r>
            <a:r>
              <a:rPr lang="en-US" altLang="zh-CN" dirty="0" smtClean="0"/>
              <a:t>level of </a:t>
            </a:r>
            <a:r>
              <a:rPr lang="en-US" altLang="zh-CN" dirty="0"/>
              <a:t>the required capital ratio. </a:t>
            </a:r>
            <a:endParaRPr lang="en-US" altLang="zh-CN" dirty="0" smtClean="0"/>
          </a:p>
          <a:p>
            <a:r>
              <a:rPr lang="en-US" altLang="zh-CN" dirty="0" smtClean="0"/>
              <a:t>In </a:t>
            </a:r>
            <a:r>
              <a:rPr lang="en-US" altLang="zh-CN" dirty="0"/>
              <a:t>case there is a residual amount after meeting the </a:t>
            </a:r>
            <a:r>
              <a:rPr lang="en-US" altLang="zh-CN" dirty="0" smtClean="0"/>
              <a:t>required capital </a:t>
            </a:r>
            <a:r>
              <a:rPr lang="en-US" altLang="zh-CN" dirty="0"/>
              <a:t>ratio, the residual amount will be converted into equity shares at the market price </a:t>
            </a:r>
            <a:r>
              <a:rPr lang="en-US" altLang="zh-CN" dirty="0" smtClean="0"/>
              <a:t>of the </a:t>
            </a:r>
            <a:r>
              <a:rPr lang="en-US" altLang="zh-CN" dirty="0"/>
              <a:t>triggering time.</a:t>
            </a:r>
            <a:endParaRPr lang="zh-CN" altLang="en-US" dirty="0"/>
          </a:p>
        </p:txBody>
      </p:sp>
    </p:spTree>
    <p:extLst>
      <p:ext uri="{BB962C8B-B14F-4D97-AF65-F5344CB8AC3E}">
        <p14:creationId xmlns:p14="http://schemas.microsoft.com/office/powerpoint/2010/main" val="647446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3.1 multi-period contingent capital notes</a:t>
            </a:r>
            <a:endParaRPr lang="zh-CN" altLang="en-US" dirty="0"/>
          </a:p>
        </p:txBody>
      </p:sp>
      <p:sp>
        <p:nvSpPr>
          <p:cNvPr id="3" name="Content Placeholder 2"/>
          <p:cNvSpPr>
            <a:spLocks noGrp="1"/>
          </p:cNvSpPr>
          <p:nvPr>
            <p:ph idx="1"/>
          </p:nvPr>
        </p:nvSpPr>
        <p:spPr>
          <a:xfrm>
            <a:off x="807354" y="1514729"/>
            <a:ext cx="10515600" cy="4351338"/>
          </a:xfrm>
        </p:spPr>
        <p:txBody>
          <a:bodyPr/>
          <a:lstStyle/>
          <a:p>
            <a:r>
              <a:rPr lang="en-US" altLang="zh-CN" dirty="0"/>
              <a:t>Payoffs of CCN </a:t>
            </a:r>
            <a:endParaRPr lang="en-US" altLang="zh-CN" dirty="0" smtClean="0"/>
          </a:p>
          <a:p>
            <a:endParaRPr lang="zh-CN" altLang="en-US" dirty="0"/>
          </a:p>
        </p:txBody>
      </p:sp>
      <p:pic>
        <p:nvPicPr>
          <p:cNvPr id="4" name="Picture 3"/>
          <p:cNvPicPr>
            <a:picLocks noChangeAspect="1"/>
          </p:cNvPicPr>
          <p:nvPr/>
        </p:nvPicPr>
        <p:blipFill>
          <a:blip r:embed="rId2"/>
          <a:stretch>
            <a:fillRect/>
          </a:stretch>
        </p:blipFill>
        <p:spPr>
          <a:xfrm>
            <a:off x="61691" y="2179528"/>
            <a:ext cx="12130309" cy="4678472"/>
          </a:xfrm>
          <a:prstGeom prst="rect">
            <a:avLst/>
          </a:prstGeom>
        </p:spPr>
      </p:pic>
    </p:spTree>
    <p:extLst>
      <p:ext uri="{BB962C8B-B14F-4D97-AF65-F5344CB8AC3E}">
        <p14:creationId xmlns:p14="http://schemas.microsoft.com/office/powerpoint/2010/main" val="3277970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altLang="zh-CN" dirty="0"/>
              <a:t>3.1 multi-period contingent capital notes</a:t>
            </a:r>
            <a:endParaRPr lang="zh-CN" altLang="en-US" dirty="0"/>
          </a:p>
        </p:txBody>
      </p:sp>
      <p:sp>
        <p:nvSpPr>
          <p:cNvPr id="3" name="Content Placeholder 2"/>
          <p:cNvSpPr>
            <a:spLocks noGrp="1"/>
          </p:cNvSpPr>
          <p:nvPr>
            <p:ph idx="1"/>
          </p:nvPr>
        </p:nvSpPr>
        <p:spPr>
          <a:xfrm>
            <a:off x="838200" y="1121537"/>
            <a:ext cx="10515600" cy="4351338"/>
          </a:xfrm>
        </p:spPr>
        <p:txBody>
          <a:bodyPr/>
          <a:lstStyle/>
          <a:p>
            <a:r>
              <a:rPr lang="en-US" altLang="zh-CN" dirty="0" smtClean="0"/>
              <a:t>Rewrite the equation:</a:t>
            </a:r>
          </a:p>
          <a:p>
            <a:endParaRPr lang="zh-CN" altLang="en-US" dirty="0"/>
          </a:p>
        </p:txBody>
      </p:sp>
      <p:pic>
        <p:nvPicPr>
          <p:cNvPr id="4" name="Picture 3"/>
          <p:cNvPicPr>
            <a:picLocks noChangeAspect="1"/>
          </p:cNvPicPr>
          <p:nvPr/>
        </p:nvPicPr>
        <p:blipFill rotWithShape="1">
          <a:blip r:embed="rId2"/>
          <a:srcRect l="1216" t="4744" r="1880"/>
          <a:stretch/>
        </p:blipFill>
        <p:spPr>
          <a:xfrm>
            <a:off x="262128" y="2007581"/>
            <a:ext cx="11667744" cy="4837497"/>
          </a:xfrm>
          <a:prstGeom prst="rect">
            <a:avLst/>
          </a:prstGeom>
        </p:spPr>
      </p:pic>
    </p:spTree>
    <p:extLst>
      <p:ext uri="{BB962C8B-B14F-4D97-AF65-F5344CB8AC3E}">
        <p14:creationId xmlns:p14="http://schemas.microsoft.com/office/powerpoint/2010/main" val="96925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3.1 multi-period contingent capital notes</a:t>
            </a:r>
            <a:endParaRPr lang="zh-CN" altLang="en-US" dirty="0"/>
          </a:p>
        </p:txBody>
      </p:sp>
      <p:sp>
        <p:nvSpPr>
          <p:cNvPr id="3" name="Content Placeholder 2"/>
          <p:cNvSpPr>
            <a:spLocks noGrp="1"/>
          </p:cNvSpPr>
          <p:nvPr>
            <p:ph idx="1"/>
          </p:nvPr>
        </p:nvSpPr>
        <p:spPr/>
        <p:txBody>
          <a:bodyPr/>
          <a:lstStyle/>
          <a:p>
            <a:r>
              <a:rPr lang="en-US" altLang="zh-CN" dirty="0"/>
              <a:t>payoff of CCN at time </a:t>
            </a:r>
            <a:r>
              <a:rPr lang="en-US" altLang="zh-CN" dirty="0" smtClean="0"/>
              <a:t>t can </a:t>
            </a:r>
            <a:r>
              <a:rPr lang="en-US" altLang="zh-CN" dirty="0"/>
              <a:t>be decomposed into </a:t>
            </a:r>
            <a:r>
              <a:rPr lang="en-US" altLang="zh-CN" dirty="0" smtClean="0"/>
              <a:t>two components</a:t>
            </a:r>
            <a:r>
              <a:rPr lang="en-US" altLang="zh-CN" dirty="0"/>
              <a:t>. </a:t>
            </a:r>
            <a:endParaRPr lang="en-US" altLang="zh-CN" dirty="0" smtClean="0"/>
          </a:p>
          <a:p>
            <a:r>
              <a:rPr lang="en-US" altLang="zh-CN" dirty="0" smtClean="0"/>
              <a:t>The </a:t>
            </a:r>
            <a:r>
              <a:rPr lang="en-US" altLang="zh-CN" dirty="0"/>
              <a:t>first term, </a:t>
            </a:r>
            <a:r>
              <a:rPr lang="en-US" altLang="zh-CN" dirty="0" smtClean="0"/>
              <a:t>PO1-bond </a:t>
            </a:r>
            <a:r>
              <a:rPr lang="en-US" altLang="zh-CN" dirty="0"/>
              <a:t>, is the value of the coupon bond when CCN are </a:t>
            </a:r>
            <a:r>
              <a:rPr lang="en-US" altLang="zh-CN" dirty="0" smtClean="0"/>
              <a:t>not triggered</a:t>
            </a:r>
            <a:r>
              <a:rPr lang="en-US" altLang="zh-CN" dirty="0"/>
              <a:t>. </a:t>
            </a:r>
            <a:endParaRPr lang="en-US" altLang="zh-CN" dirty="0" smtClean="0"/>
          </a:p>
          <a:p>
            <a:r>
              <a:rPr lang="en-US" altLang="zh-CN" dirty="0" smtClean="0"/>
              <a:t>The </a:t>
            </a:r>
            <a:r>
              <a:rPr lang="en-US" altLang="zh-CN" dirty="0"/>
              <a:t>second term, </a:t>
            </a:r>
            <a:r>
              <a:rPr lang="en-US" altLang="zh-CN" dirty="0" smtClean="0"/>
              <a:t>PO2-convert </a:t>
            </a:r>
            <a:r>
              <a:rPr lang="en-US" altLang="zh-CN" dirty="0"/>
              <a:t>, is the value of new equity shares that the CCN </a:t>
            </a:r>
            <a:r>
              <a:rPr lang="en-US" altLang="zh-CN" dirty="0" smtClean="0"/>
              <a:t>are converted </a:t>
            </a:r>
            <a:r>
              <a:rPr lang="en-US" altLang="zh-CN" dirty="0"/>
              <a:t>into after absorbing the losses.</a:t>
            </a:r>
            <a:endParaRPr lang="zh-CN" altLang="en-US" dirty="0"/>
          </a:p>
        </p:txBody>
      </p:sp>
    </p:spTree>
    <p:extLst>
      <p:ext uri="{BB962C8B-B14F-4D97-AF65-F5344CB8AC3E}">
        <p14:creationId xmlns:p14="http://schemas.microsoft.com/office/powerpoint/2010/main" val="816797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3.2 </a:t>
            </a:r>
            <a:r>
              <a:rPr lang="en-US" altLang="zh-CN" dirty="0"/>
              <a:t>multi-period </a:t>
            </a:r>
            <a:r>
              <a:rPr lang="en-US" altLang="zh-CN" dirty="0" smtClean="0"/>
              <a:t>subordinated debt</a:t>
            </a:r>
            <a:endParaRPr lang="zh-CN" altLang="en-US" dirty="0"/>
          </a:p>
        </p:txBody>
      </p:sp>
      <p:sp>
        <p:nvSpPr>
          <p:cNvPr id="3" name="Content Placeholder 2"/>
          <p:cNvSpPr>
            <a:spLocks noGrp="1"/>
          </p:cNvSpPr>
          <p:nvPr>
            <p:ph idx="1"/>
          </p:nvPr>
        </p:nvSpPr>
        <p:spPr/>
        <p:txBody>
          <a:bodyPr/>
          <a:lstStyle/>
          <a:p>
            <a:r>
              <a:rPr lang="en-US" altLang="zh-CN" dirty="0" smtClean="0"/>
              <a:t>Payoff of SD</a:t>
            </a:r>
          </a:p>
          <a:p>
            <a:endParaRPr lang="zh-CN" altLang="en-US" dirty="0"/>
          </a:p>
        </p:txBody>
      </p:sp>
      <p:pic>
        <p:nvPicPr>
          <p:cNvPr id="5" name="Picture 4"/>
          <p:cNvPicPr>
            <a:picLocks noChangeAspect="1"/>
          </p:cNvPicPr>
          <p:nvPr/>
        </p:nvPicPr>
        <p:blipFill>
          <a:blip r:embed="rId2"/>
          <a:stretch>
            <a:fillRect/>
          </a:stretch>
        </p:blipFill>
        <p:spPr>
          <a:xfrm>
            <a:off x="164592" y="2408958"/>
            <a:ext cx="11703367" cy="4199105"/>
          </a:xfrm>
          <a:prstGeom prst="rect">
            <a:avLst/>
          </a:prstGeom>
        </p:spPr>
      </p:pic>
    </p:spTree>
    <p:extLst>
      <p:ext uri="{BB962C8B-B14F-4D97-AF65-F5344CB8AC3E}">
        <p14:creationId xmlns:p14="http://schemas.microsoft.com/office/powerpoint/2010/main" val="320861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3.3 original </a:t>
            </a:r>
            <a:r>
              <a:rPr lang="en-US" altLang="zh-CN" dirty="0" err="1" smtClean="0"/>
              <a:t>sharehold</a:t>
            </a:r>
            <a:r>
              <a:rPr lang="en-US" altLang="zh-CN" dirty="0" smtClean="0"/>
              <a:t> equity</a:t>
            </a:r>
            <a:endParaRPr lang="zh-CN" altLang="en-US" dirty="0"/>
          </a:p>
        </p:txBody>
      </p:sp>
      <p:sp>
        <p:nvSpPr>
          <p:cNvPr id="3" name="Content Placeholder 2"/>
          <p:cNvSpPr>
            <a:spLocks noGrp="1"/>
          </p:cNvSpPr>
          <p:nvPr>
            <p:ph idx="1"/>
          </p:nvPr>
        </p:nvSpPr>
        <p:spPr/>
        <p:txBody>
          <a:bodyPr/>
          <a:lstStyle/>
          <a:p>
            <a:r>
              <a:rPr lang="en-US" altLang="zh-CN" dirty="0"/>
              <a:t>The value of the original </a:t>
            </a:r>
            <a:r>
              <a:rPr lang="en-US" altLang="zh-CN" dirty="0" smtClean="0"/>
              <a:t>shareholders </a:t>
            </a:r>
            <a:r>
              <a:rPr lang="en-US" altLang="zh-CN" dirty="0"/>
              <a:t>equity at closure </a:t>
            </a:r>
            <a:r>
              <a:rPr lang="en-US" altLang="zh-CN" dirty="0" smtClean="0"/>
              <a:t>time, conversion </a:t>
            </a:r>
            <a:r>
              <a:rPr lang="en-US" altLang="zh-CN" dirty="0"/>
              <a:t>time, or default time </a:t>
            </a:r>
            <a:r>
              <a:rPr lang="en-US" altLang="zh-CN" dirty="0" err="1" smtClean="0"/>
              <a:t>tc</a:t>
            </a:r>
            <a:r>
              <a:rPr lang="en-US" altLang="zh-CN" dirty="0" smtClean="0"/>
              <a:t>:</a:t>
            </a:r>
          </a:p>
          <a:p>
            <a:endParaRPr lang="zh-CN" altLang="en-US" dirty="0"/>
          </a:p>
        </p:txBody>
      </p:sp>
      <p:pic>
        <p:nvPicPr>
          <p:cNvPr id="4" name="Picture 3"/>
          <p:cNvPicPr>
            <a:picLocks noChangeAspect="1"/>
          </p:cNvPicPr>
          <p:nvPr/>
        </p:nvPicPr>
        <p:blipFill>
          <a:blip r:embed="rId2"/>
          <a:stretch>
            <a:fillRect/>
          </a:stretch>
        </p:blipFill>
        <p:spPr>
          <a:xfrm>
            <a:off x="167926" y="2833545"/>
            <a:ext cx="11856148" cy="3343418"/>
          </a:xfrm>
          <a:prstGeom prst="rect">
            <a:avLst/>
          </a:prstGeom>
        </p:spPr>
      </p:pic>
    </p:spTree>
    <p:extLst>
      <p:ext uri="{BB962C8B-B14F-4D97-AF65-F5344CB8AC3E}">
        <p14:creationId xmlns:p14="http://schemas.microsoft.com/office/powerpoint/2010/main" val="643965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3.4 improved PD</a:t>
            </a:r>
            <a:endParaRPr lang="zh-CN" altLang="en-US" dirty="0"/>
          </a:p>
        </p:txBody>
      </p:sp>
      <p:sp>
        <p:nvSpPr>
          <p:cNvPr id="3" name="Content Placeholder 2"/>
          <p:cNvSpPr>
            <a:spLocks noGrp="1"/>
          </p:cNvSpPr>
          <p:nvPr>
            <p:ph idx="1"/>
          </p:nvPr>
        </p:nvSpPr>
        <p:spPr/>
        <p:txBody>
          <a:bodyPr/>
          <a:lstStyle/>
          <a:p>
            <a:r>
              <a:rPr lang="en-US" altLang="zh-CN" dirty="0"/>
              <a:t>the probability of default (PD) is defined as the </a:t>
            </a:r>
            <a:r>
              <a:rPr lang="en-US" altLang="zh-CN" dirty="0" smtClean="0"/>
              <a:t>probability that </a:t>
            </a:r>
            <a:r>
              <a:rPr lang="en-US" altLang="zh-CN" dirty="0"/>
              <a:t>the </a:t>
            </a:r>
            <a:r>
              <a:rPr lang="en-US" altLang="zh-CN" dirty="0" smtClean="0"/>
              <a:t>shareholders equity E(</a:t>
            </a:r>
            <a:r>
              <a:rPr lang="en-US" altLang="zh-CN" dirty="0" err="1" smtClean="0"/>
              <a:t>tc</a:t>
            </a:r>
            <a:r>
              <a:rPr lang="en-US" altLang="zh-CN" dirty="0" smtClean="0"/>
              <a:t>)  is </a:t>
            </a:r>
            <a:r>
              <a:rPr lang="en-US" altLang="zh-CN" dirty="0"/>
              <a:t>less than the capital requirement at the time of </a:t>
            </a:r>
            <a:r>
              <a:rPr lang="en-US" altLang="zh-CN" dirty="0" smtClean="0"/>
              <a:t>either closure</a:t>
            </a:r>
            <a:r>
              <a:rPr lang="en-US" altLang="zh-CN" dirty="0"/>
              <a:t>, conversion, or default</a:t>
            </a:r>
            <a:r>
              <a:rPr lang="en-US" altLang="zh-CN" dirty="0" smtClean="0"/>
              <a:t>.</a:t>
            </a:r>
          </a:p>
          <a:p>
            <a:r>
              <a:rPr lang="en-US" altLang="zh-CN" dirty="0"/>
              <a:t>compute the </a:t>
            </a:r>
            <a:r>
              <a:rPr lang="en-US" altLang="zh-CN" dirty="0" smtClean="0"/>
              <a:t>banks </a:t>
            </a:r>
            <a:r>
              <a:rPr lang="en-US" altLang="zh-CN" dirty="0"/>
              <a:t>PD taking SD as </a:t>
            </a:r>
            <a:r>
              <a:rPr lang="en-US" altLang="zh-CN" dirty="0" smtClean="0"/>
              <a:t>the long-term </a:t>
            </a:r>
            <a:r>
              <a:rPr lang="en-US" altLang="zh-CN" dirty="0"/>
              <a:t>debt minus the </a:t>
            </a:r>
            <a:r>
              <a:rPr lang="en-US" altLang="zh-CN" dirty="0" smtClean="0"/>
              <a:t>banks </a:t>
            </a:r>
            <a:r>
              <a:rPr lang="en-US" altLang="zh-CN" dirty="0"/>
              <a:t>PD and with CCN as the long-term debt in order to </a:t>
            </a:r>
            <a:r>
              <a:rPr lang="en-US" altLang="zh-CN" dirty="0" smtClean="0"/>
              <a:t>measure the </a:t>
            </a:r>
            <a:r>
              <a:rPr lang="en-US" altLang="zh-CN" dirty="0"/>
              <a:t>improved default probability, </a:t>
            </a:r>
            <a:r>
              <a:rPr lang="en-US" altLang="zh-CN" dirty="0" err="1" smtClean="0"/>
              <a:t>deltaPD</a:t>
            </a:r>
            <a:r>
              <a:rPr lang="en-US" altLang="zh-CN" dirty="0" smtClean="0"/>
              <a:t>.</a:t>
            </a:r>
          </a:p>
          <a:p>
            <a:endParaRPr lang="zh-CN" altLang="en-US" dirty="0"/>
          </a:p>
        </p:txBody>
      </p:sp>
      <p:pic>
        <p:nvPicPr>
          <p:cNvPr id="4" name="Picture 3"/>
          <p:cNvPicPr>
            <a:picLocks noChangeAspect="1"/>
          </p:cNvPicPr>
          <p:nvPr/>
        </p:nvPicPr>
        <p:blipFill>
          <a:blip r:embed="rId2"/>
          <a:stretch>
            <a:fillRect/>
          </a:stretch>
        </p:blipFill>
        <p:spPr>
          <a:xfrm>
            <a:off x="694944" y="4452624"/>
            <a:ext cx="10437876" cy="2405376"/>
          </a:xfrm>
          <a:prstGeom prst="rect">
            <a:avLst/>
          </a:prstGeom>
        </p:spPr>
      </p:pic>
    </p:spTree>
    <p:extLst>
      <p:ext uri="{BB962C8B-B14F-4D97-AF65-F5344CB8AC3E}">
        <p14:creationId xmlns:p14="http://schemas.microsoft.com/office/powerpoint/2010/main" val="1247265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1.Introduction </a:t>
            </a:r>
            <a:endParaRPr lang="zh-CN" altLang="en-US" dirty="0"/>
          </a:p>
        </p:txBody>
      </p:sp>
      <p:sp>
        <p:nvSpPr>
          <p:cNvPr id="3" name="Content Placeholder 2"/>
          <p:cNvSpPr>
            <a:spLocks noGrp="1"/>
          </p:cNvSpPr>
          <p:nvPr>
            <p:ph idx="1"/>
          </p:nvPr>
        </p:nvSpPr>
        <p:spPr/>
        <p:txBody>
          <a:bodyPr/>
          <a:lstStyle/>
          <a:p>
            <a:r>
              <a:rPr lang="en-US" altLang="zh-CN" dirty="0" smtClean="0"/>
              <a:t>Contingent capital notes(CCN)—contingent convertibles(</a:t>
            </a:r>
            <a:r>
              <a:rPr lang="en-US" altLang="zh-CN" dirty="0" err="1" smtClean="0"/>
              <a:t>CoCos</a:t>
            </a:r>
            <a:r>
              <a:rPr lang="en-US" altLang="zh-CN" dirty="0" smtClean="0"/>
              <a:t>)</a:t>
            </a:r>
          </a:p>
          <a:p>
            <a:r>
              <a:rPr lang="en-US" altLang="zh-CN" dirty="0" smtClean="0"/>
              <a:t>Subordinated debts(SD)</a:t>
            </a:r>
          </a:p>
          <a:p>
            <a:r>
              <a:rPr lang="en-US" altLang="zh-CN" dirty="0" smtClean="0"/>
              <a:t>Basel Ⅲ: all non-common equity instruments must incorporate a mandatory write-down or conversion feature if issued by an international active bank.</a:t>
            </a:r>
          </a:p>
        </p:txBody>
      </p:sp>
    </p:spTree>
    <p:extLst>
      <p:ext uri="{BB962C8B-B14F-4D97-AF65-F5344CB8AC3E}">
        <p14:creationId xmlns:p14="http://schemas.microsoft.com/office/powerpoint/2010/main" val="3898219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3.5 regulatory closure rules</a:t>
            </a:r>
            <a:endParaRPr lang="zh-CN" altLang="en-US" dirty="0"/>
          </a:p>
        </p:txBody>
      </p:sp>
      <p:sp>
        <p:nvSpPr>
          <p:cNvPr id="3" name="Content Placeholder 2"/>
          <p:cNvSpPr>
            <a:spLocks noGrp="1"/>
          </p:cNvSpPr>
          <p:nvPr>
            <p:ph idx="1"/>
          </p:nvPr>
        </p:nvSpPr>
        <p:spPr/>
        <p:txBody>
          <a:bodyPr/>
          <a:lstStyle/>
          <a:p>
            <a:r>
              <a:rPr lang="en-US" altLang="zh-CN" dirty="0"/>
              <a:t>capital ratio trigger </a:t>
            </a:r>
            <a:r>
              <a:rPr lang="en-US" altLang="zh-CN" dirty="0" smtClean="0"/>
              <a:t>(k)</a:t>
            </a:r>
            <a:r>
              <a:rPr lang="en-US" altLang="zh-CN" dirty="0"/>
              <a:t> </a:t>
            </a:r>
            <a:r>
              <a:rPr lang="en-US" altLang="zh-CN" dirty="0" smtClean="0"/>
              <a:t>VS The threshold rate (R)</a:t>
            </a:r>
          </a:p>
          <a:p>
            <a:r>
              <a:rPr lang="en-US" altLang="zh-CN" dirty="0" smtClean="0"/>
              <a:t>R&gt;k, closed before </a:t>
            </a:r>
            <a:r>
              <a:rPr lang="en-US" altLang="zh-CN" dirty="0"/>
              <a:t>trigger. </a:t>
            </a:r>
            <a:r>
              <a:rPr lang="en-US" altLang="zh-CN" dirty="0" smtClean="0"/>
              <a:t>CCN become </a:t>
            </a:r>
            <a:r>
              <a:rPr lang="en-US" altLang="zh-CN" dirty="0"/>
              <a:t>subordinated debt when the </a:t>
            </a:r>
            <a:r>
              <a:rPr lang="en-US" altLang="zh-CN" dirty="0" smtClean="0"/>
              <a:t>banks </a:t>
            </a:r>
            <a:r>
              <a:rPr lang="en-US" altLang="zh-CN" dirty="0"/>
              <a:t>capital position is higher than the trigger ratio, </a:t>
            </a:r>
            <a:r>
              <a:rPr lang="en-US" altLang="zh-CN" dirty="0" smtClean="0"/>
              <a:t>but the </a:t>
            </a:r>
            <a:r>
              <a:rPr lang="en-US" altLang="zh-CN" dirty="0"/>
              <a:t>threshold still determines their maturities and payoffs, </a:t>
            </a:r>
            <a:r>
              <a:rPr lang="en-US" altLang="zh-CN" dirty="0" smtClean="0"/>
              <a:t>and consequently </a:t>
            </a:r>
            <a:r>
              <a:rPr lang="en-US" altLang="zh-CN" dirty="0"/>
              <a:t>their prices.</a:t>
            </a:r>
            <a:endParaRPr lang="en-US" altLang="zh-CN" dirty="0" smtClean="0"/>
          </a:p>
          <a:p>
            <a:r>
              <a:rPr lang="en-US" altLang="zh-CN" dirty="0"/>
              <a:t>R&lt;k, the trigger ratio </a:t>
            </a:r>
            <a:r>
              <a:rPr lang="en-US" altLang="zh-CN" dirty="0" smtClean="0"/>
              <a:t>determines the </a:t>
            </a:r>
            <a:r>
              <a:rPr lang="en-US" altLang="zh-CN" dirty="0"/>
              <a:t>maturities and payoffs of CCN rather than the closure threshold.</a:t>
            </a:r>
            <a:endParaRPr lang="en-US" altLang="zh-CN" dirty="0" smtClean="0"/>
          </a:p>
          <a:p>
            <a:endParaRPr lang="zh-CN" altLang="en-US" dirty="0"/>
          </a:p>
        </p:txBody>
      </p:sp>
    </p:spTree>
    <p:extLst>
      <p:ext uri="{BB962C8B-B14F-4D97-AF65-F5344CB8AC3E}">
        <p14:creationId xmlns:p14="http://schemas.microsoft.com/office/powerpoint/2010/main" val="3342267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3.6 price of CCN and SD</a:t>
            </a:r>
            <a:endParaRPr lang="zh-CN" altLang="en-US" dirty="0"/>
          </a:p>
        </p:txBody>
      </p:sp>
      <p:sp>
        <p:nvSpPr>
          <p:cNvPr id="3" name="Content Placeholder 2"/>
          <p:cNvSpPr>
            <a:spLocks noGrp="1"/>
          </p:cNvSpPr>
          <p:nvPr>
            <p:ph idx="1"/>
          </p:nvPr>
        </p:nvSpPr>
        <p:spPr/>
        <p:txBody>
          <a:bodyPr/>
          <a:lstStyle/>
          <a:p>
            <a:r>
              <a:rPr lang="en-US" altLang="zh-CN" dirty="0"/>
              <a:t>the values of CCN and SD on the issuing date (i.e., time 0) under the risk-neutralized pricing measure as follows</a:t>
            </a:r>
            <a:r>
              <a:rPr lang="en-US" altLang="zh-CN" dirty="0" smtClean="0"/>
              <a:t>:</a:t>
            </a:r>
          </a:p>
          <a:p>
            <a:endParaRPr lang="en-US" altLang="zh-CN" dirty="0"/>
          </a:p>
          <a:p>
            <a:endParaRPr lang="en-US" altLang="zh-CN" dirty="0" smtClean="0"/>
          </a:p>
          <a:p>
            <a:endParaRPr lang="en-US" altLang="zh-CN" dirty="0" smtClean="0"/>
          </a:p>
          <a:p>
            <a:r>
              <a:rPr lang="en-US" altLang="zh-CN" dirty="0" smtClean="0"/>
              <a:t>Tc denotes </a:t>
            </a:r>
            <a:r>
              <a:rPr lang="en-US" altLang="zh-CN" dirty="0"/>
              <a:t>the timing of the first trigger, closure, or default and is defined as: </a:t>
            </a:r>
            <a:endParaRPr lang="zh-CN" altLang="en-US" dirty="0"/>
          </a:p>
        </p:txBody>
      </p:sp>
      <p:pic>
        <p:nvPicPr>
          <p:cNvPr id="4" name="Picture 3"/>
          <p:cNvPicPr>
            <a:picLocks noChangeAspect="1"/>
          </p:cNvPicPr>
          <p:nvPr/>
        </p:nvPicPr>
        <p:blipFill>
          <a:blip r:embed="rId2"/>
          <a:stretch>
            <a:fillRect/>
          </a:stretch>
        </p:blipFill>
        <p:spPr>
          <a:xfrm>
            <a:off x="1066800" y="2652712"/>
            <a:ext cx="10058400" cy="1552575"/>
          </a:xfrm>
          <a:prstGeom prst="rect">
            <a:avLst/>
          </a:prstGeom>
        </p:spPr>
      </p:pic>
      <p:pic>
        <p:nvPicPr>
          <p:cNvPr id="5" name="Picture 4"/>
          <p:cNvPicPr>
            <a:picLocks noChangeAspect="1"/>
          </p:cNvPicPr>
          <p:nvPr/>
        </p:nvPicPr>
        <p:blipFill rotWithShape="1">
          <a:blip r:embed="rId3"/>
          <a:srcRect b="37148"/>
          <a:stretch/>
        </p:blipFill>
        <p:spPr>
          <a:xfrm>
            <a:off x="838200" y="5372783"/>
            <a:ext cx="11222736" cy="1297463"/>
          </a:xfrm>
          <a:prstGeom prst="rect">
            <a:avLst/>
          </a:prstGeom>
        </p:spPr>
      </p:pic>
    </p:spTree>
    <p:extLst>
      <p:ext uri="{BB962C8B-B14F-4D97-AF65-F5344CB8AC3E}">
        <p14:creationId xmlns:p14="http://schemas.microsoft.com/office/powerpoint/2010/main" val="794619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4. Analytical and Numerical Results</a:t>
            </a:r>
            <a:endParaRPr lang="zh-CN" altLang="en-US" dirty="0"/>
          </a:p>
        </p:txBody>
      </p:sp>
      <p:sp>
        <p:nvSpPr>
          <p:cNvPr id="3" name="Content Placeholder 2"/>
          <p:cNvSpPr>
            <a:spLocks noGrp="1"/>
          </p:cNvSpPr>
          <p:nvPr>
            <p:ph idx="1"/>
          </p:nvPr>
        </p:nvSpPr>
        <p:spPr/>
        <p:txBody>
          <a:bodyPr/>
          <a:lstStyle/>
          <a:p>
            <a:r>
              <a:rPr lang="en-US" altLang="zh-CN" dirty="0" smtClean="0"/>
              <a:t>The closed-form </a:t>
            </a:r>
            <a:r>
              <a:rPr lang="en-US" altLang="zh-CN" dirty="0"/>
              <a:t>formula of the present value of CCN at auditing </a:t>
            </a:r>
            <a:r>
              <a:rPr lang="en-US" altLang="zh-CN" dirty="0" smtClean="0"/>
              <a:t>time</a:t>
            </a:r>
          </a:p>
          <a:p>
            <a:endParaRPr lang="en-US" altLang="zh-CN" dirty="0" smtClean="0"/>
          </a:p>
          <a:p>
            <a:endParaRPr lang="en-US" altLang="zh-CN" dirty="0"/>
          </a:p>
          <a:p>
            <a:endParaRPr lang="zh-CN" altLang="en-US" dirty="0"/>
          </a:p>
        </p:txBody>
      </p:sp>
      <p:pic>
        <p:nvPicPr>
          <p:cNvPr id="4" name="Picture 3"/>
          <p:cNvPicPr>
            <a:picLocks noChangeAspect="1"/>
          </p:cNvPicPr>
          <p:nvPr/>
        </p:nvPicPr>
        <p:blipFill>
          <a:blip r:embed="rId2"/>
          <a:stretch>
            <a:fillRect/>
          </a:stretch>
        </p:blipFill>
        <p:spPr>
          <a:xfrm>
            <a:off x="1892808" y="2309835"/>
            <a:ext cx="9176384" cy="4429293"/>
          </a:xfrm>
          <a:prstGeom prst="rect">
            <a:avLst/>
          </a:prstGeom>
        </p:spPr>
      </p:pic>
    </p:spTree>
    <p:extLst>
      <p:ext uri="{BB962C8B-B14F-4D97-AF65-F5344CB8AC3E}">
        <p14:creationId xmlns:p14="http://schemas.microsoft.com/office/powerpoint/2010/main" val="989388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4.1 Analytical Expressions</a:t>
            </a:r>
            <a:endParaRPr lang="zh-CN" altLang="en-US" dirty="0"/>
          </a:p>
        </p:txBody>
      </p:sp>
      <p:sp>
        <p:nvSpPr>
          <p:cNvPr id="3" name="Content Placeholder 2"/>
          <p:cNvSpPr>
            <a:spLocks noGrp="1"/>
          </p:cNvSpPr>
          <p:nvPr>
            <p:ph idx="1"/>
          </p:nvPr>
        </p:nvSpPr>
        <p:spPr/>
        <p:txBody>
          <a:bodyPr/>
          <a:lstStyle/>
          <a:p>
            <a:r>
              <a:rPr lang="en-US" altLang="zh-CN" dirty="0"/>
              <a:t>The closed-form formula of the present value of </a:t>
            </a:r>
            <a:r>
              <a:rPr lang="en-US" altLang="zh-CN" dirty="0" smtClean="0"/>
              <a:t>SD </a:t>
            </a:r>
            <a:r>
              <a:rPr lang="en-US" altLang="zh-CN" dirty="0"/>
              <a:t>at auditing time</a:t>
            </a:r>
          </a:p>
          <a:p>
            <a:endParaRPr lang="zh-CN" altLang="en-US" dirty="0"/>
          </a:p>
        </p:txBody>
      </p:sp>
      <p:pic>
        <p:nvPicPr>
          <p:cNvPr id="4" name="Picture 3"/>
          <p:cNvPicPr>
            <a:picLocks noChangeAspect="1"/>
          </p:cNvPicPr>
          <p:nvPr/>
        </p:nvPicPr>
        <p:blipFill>
          <a:blip r:embed="rId2"/>
          <a:stretch>
            <a:fillRect/>
          </a:stretch>
        </p:blipFill>
        <p:spPr>
          <a:xfrm>
            <a:off x="617436" y="2862072"/>
            <a:ext cx="10957128" cy="3110102"/>
          </a:xfrm>
          <a:prstGeom prst="rect">
            <a:avLst/>
          </a:prstGeom>
        </p:spPr>
      </p:pic>
    </p:spTree>
    <p:extLst>
      <p:ext uri="{BB962C8B-B14F-4D97-AF65-F5344CB8AC3E}">
        <p14:creationId xmlns:p14="http://schemas.microsoft.com/office/powerpoint/2010/main" val="4211561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4.1 Analytical Expressions</a:t>
            </a:r>
            <a:endParaRPr lang="zh-CN" altLang="en-US" dirty="0"/>
          </a:p>
        </p:txBody>
      </p:sp>
      <p:sp>
        <p:nvSpPr>
          <p:cNvPr id="3" name="Content Placeholder 2"/>
          <p:cNvSpPr>
            <a:spLocks noGrp="1"/>
          </p:cNvSpPr>
          <p:nvPr>
            <p:ph idx="1"/>
          </p:nvPr>
        </p:nvSpPr>
        <p:spPr/>
        <p:txBody>
          <a:bodyPr/>
          <a:lstStyle/>
          <a:p>
            <a:r>
              <a:rPr lang="en-US" altLang="zh-CN" dirty="0"/>
              <a:t>The immediate impact of granting a higher capital ratio trigger k is best </a:t>
            </a:r>
            <a:r>
              <a:rPr lang="en-US" altLang="zh-CN" dirty="0" smtClean="0"/>
              <a:t>demonstrated by </a:t>
            </a:r>
            <a:r>
              <a:rPr lang="en-US" altLang="zh-CN" dirty="0"/>
              <a:t>the following derivative property</a:t>
            </a:r>
            <a:endParaRPr lang="zh-CN" altLang="en-US" dirty="0"/>
          </a:p>
        </p:txBody>
      </p:sp>
      <p:pic>
        <p:nvPicPr>
          <p:cNvPr id="4" name="Picture 3"/>
          <p:cNvPicPr>
            <a:picLocks noChangeAspect="1"/>
          </p:cNvPicPr>
          <p:nvPr/>
        </p:nvPicPr>
        <p:blipFill>
          <a:blip r:embed="rId2"/>
          <a:stretch>
            <a:fillRect/>
          </a:stretch>
        </p:blipFill>
        <p:spPr>
          <a:xfrm>
            <a:off x="514255" y="2736422"/>
            <a:ext cx="11163490" cy="3850877"/>
          </a:xfrm>
          <a:prstGeom prst="rect">
            <a:avLst/>
          </a:prstGeom>
        </p:spPr>
      </p:pic>
    </p:spTree>
    <p:extLst>
      <p:ext uri="{BB962C8B-B14F-4D97-AF65-F5344CB8AC3E}">
        <p14:creationId xmlns:p14="http://schemas.microsoft.com/office/powerpoint/2010/main" val="2303614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4.1 Analytical Expressions</a:t>
            </a:r>
            <a:endParaRPr lang="zh-CN" altLang="en-US" dirty="0"/>
          </a:p>
        </p:txBody>
      </p:sp>
      <p:sp>
        <p:nvSpPr>
          <p:cNvPr id="3" name="Content Placeholder 2"/>
          <p:cNvSpPr>
            <a:spLocks noGrp="1"/>
          </p:cNvSpPr>
          <p:nvPr>
            <p:ph idx="1"/>
          </p:nvPr>
        </p:nvSpPr>
        <p:spPr/>
        <p:txBody>
          <a:bodyPr/>
          <a:lstStyle/>
          <a:p>
            <a:r>
              <a:rPr lang="en-US" altLang="zh-CN" dirty="0"/>
              <a:t>taking the first partial derivative </a:t>
            </a:r>
            <a:r>
              <a:rPr lang="en-US" altLang="zh-CN" dirty="0" smtClean="0"/>
              <a:t>of R</a:t>
            </a:r>
          </a:p>
          <a:p>
            <a:endParaRPr lang="en-US" altLang="zh-CN" dirty="0"/>
          </a:p>
          <a:p>
            <a:endParaRPr lang="en-US" altLang="zh-CN" dirty="0" smtClean="0"/>
          </a:p>
          <a:p>
            <a:endParaRPr lang="en-US" altLang="zh-CN" dirty="0"/>
          </a:p>
          <a:p>
            <a:endParaRPr lang="en-US" altLang="zh-CN" dirty="0" smtClean="0"/>
          </a:p>
          <a:p>
            <a:endParaRPr lang="en-US" altLang="zh-CN" dirty="0"/>
          </a:p>
          <a:p>
            <a:pPr marL="0" indent="0">
              <a:buNone/>
            </a:pPr>
            <a:r>
              <a:rPr lang="en-US" altLang="zh-CN" dirty="0" smtClean="0"/>
              <a:t>the sign is uncertain. So consider some special cases</a:t>
            </a:r>
          </a:p>
          <a:p>
            <a:endParaRPr lang="zh-CN" altLang="en-US" dirty="0"/>
          </a:p>
        </p:txBody>
      </p:sp>
      <p:pic>
        <p:nvPicPr>
          <p:cNvPr id="4" name="Picture 3"/>
          <p:cNvPicPr>
            <a:picLocks noChangeAspect="1"/>
          </p:cNvPicPr>
          <p:nvPr/>
        </p:nvPicPr>
        <p:blipFill>
          <a:blip r:embed="rId2"/>
          <a:stretch>
            <a:fillRect/>
          </a:stretch>
        </p:blipFill>
        <p:spPr>
          <a:xfrm>
            <a:off x="445484" y="2633126"/>
            <a:ext cx="11301031" cy="2019455"/>
          </a:xfrm>
          <a:prstGeom prst="rect">
            <a:avLst/>
          </a:prstGeom>
        </p:spPr>
      </p:pic>
    </p:spTree>
    <p:extLst>
      <p:ext uri="{BB962C8B-B14F-4D97-AF65-F5344CB8AC3E}">
        <p14:creationId xmlns:p14="http://schemas.microsoft.com/office/powerpoint/2010/main" val="1636786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4.1 Analytical Expressions</a:t>
            </a:r>
            <a:endParaRPr lang="zh-CN" altLang="en-US" dirty="0"/>
          </a:p>
        </p:txBody>
      </p:sp>
      <p:sp>
        <p:nvSpPr>
          <p:cNvPr id="3" name="Content Placeholder 2"/>
          <p:cNvSpPr>
            <a:spLocks noGrp="1"/>
          </p:cNvSpPr>
          <p:nvPr>
            <p:ph idx="1"/>
          </p:nvPr>
        </p:nvSpPr>
        <p:spPr/>
        <p:txBody>
          <a:bodyPr/>
          <a:lstStyle/>
          <a:p>
            <a:r>
              <a:rPr lang="en-US" altLang="zh-CN" dirty="0" smtClean="0"/>
              <a:t>W1=1, </a:t>
            </a:r>
            <a:r>
              <a:rPr lang="en-US" altLang="zh-CN" dirty="0"/>
              <a:t>only </a:t>
            </a:r>
            <a:r>
              <a:rPr lang="en-US" altLang="zh-CN" dirty="0" smtClean="0"/>
              <a:t>CCN.</a:t>
            </a:r>
            <a:endParaRPr lang="en-US" altLang="zh-CN" dirty="0"/>
          </a:p>
          <a:p>
            <a:endParaRPr lang="zh-CN" altLang="en-US" dirty="0"/>
          </a:p>
        </p:txBody>
      </p:sp>
      <p:pic>
        <p:nvPicPr>
          <p:cNvPr id="4" name="Picture 3"/>
          <p:cNvPicPr>
            <a:picLocks noChangeAspect="1"/>
          </p:cNvPicPr>
          <p:nvPr/>
        </p:nvPicPr>
        <p:blipFill>
          <a:blip r:embed="rId2"/>
          <a:stretch>
            <a:fillRect/>
          </a:stretch>
        </p:blipFill>
        <p:spPr>
          <a:xfrm>
            <a:off x="1490662" y="2781300"/>
            <a:ext cx="9210675" cy="1295400"/>
          </a:xfrm>
          <a:prstGeom prst="rect">
            <a:avLst/>
          </a:prstGeom>
        </p:spPr>
      </p:pic>
    </p:spTree>
    <p:extLst>
      <p:ext uri="{BB962C8B-B14F-4D97-AF65-F5344CB8AC3E}">
        <p14:creationId xmlns:p14="http://schemas.microsoft.com/office/powerpoint/2010/main" val="308197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4.1 Analytical Expressions</a:t>
            </a:r>
            <a:endParaRPr lang="zh-CN" altLang="en-US" dirty="0"/>
          </a:p>
        </p:txBody>
      </p:sp>
      <p:sp>
        <p:nvSpPr>
          <p:cNvPr id="3" name="Content Placeholder 2"/>
          <p:cNvSpPr>
            <a:spLocks noGrp="1"/>
          </p:cNvSpPr>
          <p:nvPr>
            <p:ph idx="1"/>
          </p:nvPr>
        </p:nvSpPr>
        <p:spPr/>
        <p:txBody>
          <a:bodyPr/>
          <a:lstStyle/>
          <a:p>
            <a:r>
              <a:rPr lang="en-US" altLang="zh-CN" dirty="0" smtClean="0"/>
              <a:t>W1=0, only SD.</a:t>
            </a:r>
          </a:p>
          <a:p>
            <a:endParaRPr lang="zh-CN" altLang="en-US" dirty="0"/>
          </a:p>
        </p:txBody>
      </p:sp>
      <p:pic>
        <p:nvPicPr>
          <p:cNvPr id="5" name="Picture 4"/>
          <p:cNvPicPr>
            <a:picLocks noChangeAspect="1"/>
          </p:cNvPicPr>
          <p:nvPr/>
        </p:nvPicPr>
        <p:blipFill>
          <a:blip r:embed="rId2"/>
          <a:stretch>
            <a:fillRect/>
          </a:stretch>
        </p:blipFill>
        <p:spPr>
          <a:xfrm>
            <a:off x="785812" y="2871787"/>
            <a:ext cx="10620375" cy="1114425"/>
          </a:xfrm>
          <a:prstGeom prst="rect">
            <a:avLst/>
          </a:prstGeom>
        </p:spPr>
      </p:pic>
    </p:spTree>
    <p:extLst>
      <p:ext uri="{BB962C8B-B14F-4D97-AF65-F5344CB8AC3E}">
        <p14:creationId xmlns:p14="http://schemas.microsoft.com/office/powerpoint/2010/main" val="3585223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4.1 Analytical Expressions</a:t>
            </a:r>
            <a:endParaRPr lang="zh-CN" altLang="en-US" dirty="0"/>
          </a:p>
        </p:txBody>
      </p:sp>
      <p:sp>
        <p:nvSpPr>
          <p:cNvPr id="3" name="Content Placeholder 2"/>
          <p:cNvSpPr>
            <a:spLocks noGrp="1"/>
          </p:cNvSpPr>
          <p:nvPr>
            <p:ph idx="1"/>
          </p:nvPr>
        </p:nvSpPr>
        <p:spPr/>
        <p:txBody>
          <a:bodyPr/>
          <a:lstStyle/>
          <a:p>
            <a:r>
              <a:rPr lang="en-US" altLang="zh-CN" dirty="0" smtClean="0"/>
              <a:t>W1=0.5, equal amount</a:t>
            </a:r>
          </a:p>
          <a:p>
            <a:endParaRPr lang="en-US" altLang="zh-CN" dirty="0"/>
          </a:p>
          <a:p>
            <a:endParaRPr lang="zh-CN" altLang="en-US" dirty="0"/>
          </a:p>
        </p:txBody>
      </p:sp>
      <p:pic>
        <p:nvPicPr>
          <p:cNvPr id="4" name="Picture 3"/>
          <p:cNvPicPr>
            <a:picLocks noChangeAspect="1"/>
          </p:cNvPicPr>
          <p:nvPr/>
        </p:nvPicPr>
        <p:blipFill>
          <a:blip r:embed="rId2"/>
          <a:stretch>
            <a:fillRect/>
          </a:stretch>
        </p:blipFill>
        <p:spPr>
          <a:xfrm>
            <a:off x="292510" y="3069907"/>
            <a:ext cx="11606980" cy="1154621"/>
          </a:xfrm>
          <a:prstGeom prst="rect">
            <a:avLst/>
          </a:prstGeom>
        </p:spPr>
      </p:pic>
    </p:spTree>
    <p:extLst>
      <p:ext uri="{BB962C8B-B14F-4D97-AF65-F5344CB8AC3E}">
        <p14:creationId xmlns:p14="http://schemas.microsoft.com/office/powerpoint/2010/main" val="38720675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4.2 numerical analysis</a:t>
            </a:r>
            <a:endParaRPr lang="zh-CN" altLang="en-US" dirty="0"/>
          </a:p>
        </p:txBody>
      </p:sp>
      <p:sp>
        <p:nvSpPr>
          <p:cNvPr id="3" name="Content Placeholder 2"/>
          <p:cNvSpPr>
            <a:spLocks noGrp="1"/>
          </p:cNvSpPr>
          <p:nvPr>
            <p:ph idx="1"/>
          </p:nvPr>
        </p:nvSpPr>
        <p:spPr/>
        <p:txBody>
          <a:bodyPr/>
          <a:lstStyle/>
          <a:p>
            <a:r>
              <a:rPr lang="en-US" altLang="zh-CN" dirty="0" smtClean="0"/>
              <a:t>Parameter value(table 2)</a:t>
            </a:r>
          </a:p>
          <a:p>
            <a:r>
              <a:rPr lang="en-US" altLang="zh-CN" dirty="0" smtClean="0"/>
              <a:t>Simulated prices of CCN and SD (table 3/4)</a:t>
            </a:r>
          </a:p>
          <a:p>
            <a:r>
              <a:rPr lang="en-US" altLang="zh-CN" dirty="0"/>
              <a:t>Capital Ratio Trigger, Size of CCN, and the Original Shareholders’ </a:t>
            </a:r>
            <a:r>
              <a:rPr lang="en-US" altLang="zh-CN" dirty="0" smtClean="0"/>
              <a:t>Equity (figure 1/2)</a:t>
            </a:r>
          </a:p>
          <a:p>
            <a:r>
              <a:rPr lang="en-US" altLang="zh-CN" dirty="0"/>
              <a:t>Probability of Default (PD</a:t>
            </a:r>
            <a:r>
              <a:rPr lang="en-US" altLang="zh-CN" dirty="0" smtClean="0"/>
              <a:t>) (figure 3)</a:t>
            </a:r>
          </a:p>
          <a:p>
            <a:r>
              <a:rPr lang="en-US" altLang="zh-CN" dirty="0"/>
              <a:t>Regulatory Closure Rule and Crisis </a:t>
            </a:r>
            <a:r>
              <a:rPr lang="en-US" altLang="zh-CN" dirty="0" smtClean="0"/>
              <a:t>Frequency (figure 4/5/6/7)</a:t>
            </a:r>
          </a:p>
          <a:p>
            <a:r>
              <a:rPr lang="en-US" altLang="zh-CN" dirty="0"/>
              <a:t>Regulatory Closure Rule and Asset Diffusion </a:t>
            </a:r>
            <a:r>
              <a:rPr lang="en-US" altLang="zh-CN" dirty="0" smtClean="0"/>
              <a:t>Volatility (figure 8/9/10/11)</a:t>
            </a:r>
          </a:p>
          <a:p>
            <a:r>
              <a:rPr lang="en-US" altLang="zh-CN" dirty="0"/>
              <a:t>Regulatory Closure Rules and CCN for Equity </a:t>
            </a:r>
            <a:r>
              <a:rPr lang="en-US" altLang="zh-CN" dirty="0" smtClean="0"/>
              <a:t>Swap (figure 12/13)</a:t>
            </a:r>
          </a:p>
          <a:p>
            <a:endParaRPr lang="zh-CN" altLang="en-US" dirty="0"/>
          </a:p>
        </p:txBody>
      </p:sp>
    </p:spTree>
    <p:extLst>
      <p:ext uri="{BB962C8B-B14F-4D97-AF65-F5344CB8AC3E}">
        <p14:creationId xmlns:p14="http://schemas.microsoft.com/office/powerpoint/2010/main" val="902336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1.Introduction</a:t>
            </a:r>
            <a:endParaRPr lang="zh-CN" altLang="en-US" dirty="0"/>
          </a:p>
        </p:txBody>
      </p:sp>
      <p:sp>
        <p:nvSpPr>
          <p:cNvPr id="3" name="Content Placeholder 2"/>
          <p:cNvSpPr>
            <a:spLocks noGrp="1"/>
          </p:cNvSpPr>
          <p:nvPr>
            <p:ph idx="1"/>
          </p:nvPr>
        </p:nvSpPr>
        <p:spPr/>
        <p:txBody>
          <a:bodyPr/>
          <a:lstStyle/>
          <a:p>
            <a:r>
              <a:rPr lang="en-US" altLang="zh-CN" dirty="0" smtClean="0"/>
              <a:t>Previous literature has mainly focused on stock price trigger.</a:t>
            </a:r>
          </a:p>
          <a:p>
            <a:r>
              <a:rPr lang="en-US" altLang="zh-CN" dirty="0" smtClean="0"/>
              <a:t>All existing CCN so far rely mainly on accounting trigger.</a:t>
            </a:r>
          </a:p>
          <a:p>
            <a:r>
              <a:rPr lang="en-US" altLang="zh-CN" dirty="0" smtClean="0"/>
              <a:t>The extant literature of CCN fails to investigate how the regulatory closure rule towards weakly-capitalized banks affects the valuations of CCN and SD and their role as market instruments in disciplining bank risk.</a:t>
            </a:r>
          </a:p>
          <a:p>
            <a:r>
              <a:rPr lang="en-US" altLang="zh-CN" dirty="0"/>
              <a:t>The goal of this paper is to value CCN and SD under regulatory closure rules and to investigate the roles of CCN and SD as market instruments in disciplining bank risk</a:t>
            </a:r>
            <a:r>
              <a:rPr lang="en-US" altLang="zh-CN" dirty="0" smtClean="0"/>
              <a:t>.</a:t>
            </a:r>
            <a:endParaRPr lang="en-US" altLang="zh-CN" dirty="0"/>
          </a:p>
        </p:txBody>
      </p:sp>
    </p:spTree>
    <p:extLst>
      <p:ext uri="{BB962C8B-B14F-4D97-AF65-F5344CB8AC3E}">
        <p14:creationId xmlns:p14="http://schemas.microsoft.com/office/powerpoint/2010/main" val="48133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5. Conclusion </a:t>
            </a:r>
            <a:endParaRPr lang="zh-CN" altLang="en-US" dirty="0"/>
          </a:p>
        </p:txBody>
      </p:sp>
      <p:sp>
        <p:nvSpPr>
          <p:cNvPr id="3" name="Content Placeholder 2"/>
          <p:cNvSpPr>
            <a:spLocks noGrp="1"/>
          </p:cNvSpPr>
          <p:nvPr>
            <p:ph idx="1"/>
          </p:nvPr>
        </p:nvSpPr>
        <p:spPr/>
        <p:txBody>
          <a:bodyPr>
            <a:normAutofit/>
          </a:bodyPr>
          <a:lstStyle/>
          <a:p>
            <a:r>
              <a:rPr lang="en-US" altLang="zh-CN" dirty="0" smtClean="0"/>
              <a:t>contribution: incorporate </a:t>
            </a:r>
            <a:r>
              <a:rPr lang="en-US" altLang="zh-CN" dirty="0"/>
              <a:t>the regulatory closure rule into a multi-period structural model for CCN and SD</a:t>
            </a:r>
            <a:r>
              <a:rPr lang="en-US" altLang="zh-CN" dirty="0" smtClean="0"/>
              <a:t>.</a:t>
            </a:r>
          </a:p>
          <a:p>
            <a:r>
              <a:rPr lang="en-US" altLang="zh-CN" dirty="0"/>
              <a:t>a convex relationship between the price and the capital ratio </a:t>
            </a:r>
            <a:r>
              <a:rPr lang="en-US" altLang="zh-CN" dirty="0" smtClean="0"/>
              <a:t>trigger </a:t>
            </a:r>
            <a:r>
              <a:rPr lang="en-US" altLang="zh-CN" dirty="0"/>
              <a:t>of CCN</a:t>
            </a:r>
            <a:r>
              <a:rPr lang="en-US" altLang="zh-CN" dirty="0" smtClean="0"/>
              <a:t>.</a:t>
            </a:r>
          </a:p>
          <a:p>
            <a:r>
              <a:rPr lang="en-US" altLang="zh-CN" dirty="0"/>
              <a:t>on the general model, the size of </a:t>
            </a:r>
            <a:r>
              <a:rPr lang="en-US" altLang="zh-CN" dirty="0" smtClean="0"/>
              <a:t>CCN increases </a:t>
            </a:r>
            <a:r>
              <a:rPr lang="en-US" altLang="zh-CN" dirty="0"/>
              <a:t>the price of </a:t>
            </a:r>
            <a:r>
              <a:rPr lang="en-US" altLang="zh-CN" dirty="0" smtClean="0"/>
              <a:t>CCN.</a:t>
            </a:r>
          </a:p>
          <a:p>
            <a:r>
              <a:rPr lang="en-US" altLang="zh-CN" dirty="0"/>
              <a:t>frequency of auditing </a:t>
            </a:r>
            <a:r>
              <a:rPr lang="en-US" altLang="zh-CN" dirty="0" smtClean="0"/>
              <a:t>information: monthly power than yearly.</a:t>
            </a:r>
          </a:p>
          <a:p>
            <a:r>
              <a:rPr lang="en-US" altLang="zh-CN" dirty="0"/>
              <a:t>a lower regulatory closure threshold (capital forbearance) increases (decreases) the price (yield spread) of SD, but not that of </a:t>
            </a:r>
            <a:r>
              <a:rPr lang="en-US" altLang="zh-CN" dirty="0" smtClean="0"/>
              <a:t>CCN.</a:t>
            </a:r>
            <a:endParaRPr lang="zh-CN" altLang="en-US" dirty="0"/>
          </a:p>
        </p:txBody>
      </p:sp>
    </p:spTree>
    <p:extLst>
      <p:ext uri="{BB962C8B-B14F-4D97-AF65-F5344CB8AC3E}">
        <p14:creationId xmlns:p14="http://schemas.microsoft.com/office/powerpoint/2010/main" val="190605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1.Introduction</a:t>
            </a:r>
            <a:endParaRPr lang="zh-CN" altLang="en-US" dirty="0"/>
          </a:p>
        </p:txBody>
      </p:sp>
      <p:sp>
        <p:nvSpPr>
          <p:cNvPr id="3" name="Content Placeholder 2"/>
          <p:cNvSpPr>
            <a:spLocks noGrp="1"/>
          </p:cNvSpPr>
          <p:nvPr>
            <p:ph idx="1"/>
          </p:nvPr>
        </p:nvSpPr>
        <p:spPr/>
        <p:txBody>
          <a:bodyPr/>
          <a:lstStyle/>
          <a:p>
            <a:r>
              <a:rPr lang="en-US" altLang="zh-CN" dirty="0" smtClean="0"/>
              <a:t>The regulatory closure </a:t>
            </a:r>
            <a:r>
              <a:rPr lang="en-US" altLang="zh-CN" dirty="0"/>
              <a:t>t</a:t>
            </a:r>
            <a:r>
              <a:rPr lang="en-US" altLang="zh-CN" dirty="0" smtClean="0"/>
              <a:t>hreshold is lower than </a:t>
            </a:r>
            <a:r>
              <a:rPr lang="en-US" altLang="zh-CN" dirty="0" err="1" smtClean="0"/>
              <a:t>capitcal</a:t>
            </a:r>
            <a:r>
              <a:rPr lang="en-US" altLang="zh-CN" dirty="0" smtClean="0"/>
              <a:t> ratio trigger</a:t>
            </a:r>
            <a:endParaRPr lang="en-US" altLang="zh-CN" dirty="0"/>
          </a:p>
          <a:p>
            <a:r>
              <a:rPr lang="en-US" altLang="zh-CN" dirty="0" smtClean="0"/>
              <a:t>If regulators decide to intervene early before the capital ratio trigger is pulled</a:t>
            </a:r>
          </a:p>
          <a:p>
            <a:r>
              <a:rPr lang="en-US" altLang="zh-CN" dirty="0" smtClean="0"/>
              <a:t>The regulatory closure threshold may have been negative, it may not affect CCN, but will affect the payoffs of SD.</a:t>
            </a:r>
          </a:p>
          <a:p>
            <a:endParaRPr lang="zh-CN" altLang="en-US" dirty="0"/>
          </a:p>
        </p:txBody>
      </p:sp>
    </p:spTree>
    <p:extLst>
      <p:ext uri="{BB962C8B-B14F-4D97-AF65-F5344CB8AC3E}">
        <p14:creationId xmlns:p14="http://schemas.microsoft.com/office/powerpoint/2010/main" val="117682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1.Introduction</a:t>
            </a:r>
            <a:endParaRPr lang="zh-CN" altLang="en-US" dirty="0"/>
          </a:p>
        </p:txBody>
      </p:sp>
      <p:sp>
        <p:nvSpPr>
          <p:cNvPr id="3" name="Content Placeholder 2"/>
          <p:cNvSpPr>
            <a:spLocks noGrp="1"/>
          </p:cNvSpPr>
          <p:nvPr>
            <p:ph idx="1"/>
          </p:nvPr>
        </p:nvSpPr>
        <p:spPr/>
        <p:txBody>
          <a:bodyPr/>
          <a:lstStyle/>
          <a:p>
            <a:r>
              <a:rPr lang="en-US" altLang="zh-CN" dirty="0" smtClean="0"/>
              <a:t>First, incorporate the regulatory closure rule into a multi-period structural model.</a:t>
            </a:r>
          </a:p>
          <a:p>
            <a:r>
              <a:rPr lang="en-US" altLang="zh-CN" dirty="0" smtClean="0"/>
              <a:t>Help to identify the </a:t>
            </a:r>
            <a:r>
              <a:rPr lang="en-US" altLang="zh-CN" b="1" dirty="0" smtClean="0"/>
              <a:t>optimal</a:t>
            </a:r>
            <a:r>
              <a:rPr lang="en-US" altLang="zh-CN" dirty="0" smtClean="0"/>
              <a:t> </a:t>
            </a:r>
            <a:r>
              <a:rPr lang="en-US" altLang="zh-CN" b="1" dirty="0" smtClean="0"/>
              <a:t>size</a:t>
            </a:r>
            <a:r>
              <a:rPr lang="en-US" altLang="zh-CN" dirty="0" smtClean="0"/>
              <a:t> of CCN and </a:t>
            </a:r>
            <a:r>
              <a:rPr lang="en-US" altLang="zh-CN" b="1" dirty="0" smtClean="0"/>
              <a:t>optimal capital </a:t>
            </a:r>
            <a:r>
              <a:rPr lang="en-US" altLang="zh-CN" b="1" dirty="0" smtClean="0"/>
              <a:t>ratio </a:t>
            </a:r>
            <a:r>
              <a:rPr lang="en-US" altLang="zh-CN" b="1" dirty="0" smtClean="0"/>
              <a:t>trigger</a:t>
            </a:r>
            <a:r>
              <a:rPr lang="en-US" altLang="zh-CN" dirty="0" smtClean="0"/>
              <a:t> for each bank.</a:t>
            </a:r>
          </a:p>
          <a:p>
            <a:r>
              <a:rPr lang="en-US" altLang="zh-CN" dirty="0" smtClean="0"/>
              <a:t>Use SD as a benchmark to analyze CCN and then compare</a:t>
            </a:r>
          </a:p>
          <a:p>
            <a:r>
              <a:rPr lang="en-US" altLang="zh-CN" dirty="0" smtClean="0"/>
              <a:t>Take into account stochastic interest rates and jump risk of the banks assets.</a:t>
            </a:r>
            <a:endParaRPr lang="zh-CN" altLang="en-US" dirty="0"/>
          </a:p>
        </p:txBody>
      </p:sp>
    </p:spTree>
    <p:extLst>
      <p:ext uri="{BB962C8B-B14F-4D97-AF65-F5344CB8AC3E}">
        <p14:creationId xmlns:p14="http://schemas.microsoft.com/office/powerpoint/2010/main" val="352967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1.Introduction</a:t>
            </a:r>
            <a:endParaRPr lang="zh-CN" altLang="en-US" dirty="0"/>
          </a:p>
        </p:txBody>
      </p:sp>
      <p:sp>
        <p:nvSpPr>
          <p:cNvPr id="3" name="Content Placeholder 2"/>
          <p:cNvSpPr>
            <a:spLocks noGrp="1"/>
          </p:cNvSpPr>
          <p:nvPr>
            <p:ph idx="1"/>
          </p:nvPr>
        </p:nvSpPr>
        <p:spPr/>
        <p:txBody>
          <a:bodyPr/>
          <a:lstStyle/>
          <a:p>
            <a:r>
              <a:rPr lang="en-US" altLang="zh-CN" dirty="0" smtClean="0"/>
              <a:t>Second, the closed-form expression of CCN and SD in  the simple </a:t>
            </a:r>
            <a:r>
              <a:rPr lang="en-US" altLang="zh-CN" dirty="0"/>
              <a:t>M</a:t>
            </a:r>
            <a:r>
              <a:rPr lang="en-US" altLang="zh-CN" dirty="0" smtClean="0"/>
              <a:t>erton-style </a:t>
            </a:r>
            <a:r>
              <a:rPr lang="en-US" altLang="zh-CN" dirty="0" smtClean="0"/>
              <a:t>model by assuming defaults can only happen at the pre-specified auditing times.</a:t>
            </a:r>
            <a:endParaRPr lang="en-US" altLang="zh-CN" dirty="0"/>
          </a:p>
          <a:p>
            <a:r>
              <a:rPr lang="en-US" altLang="zh-CN" dirty="0" smtClean="0"/>
              <a:t>A mixed capital structure of SD for CCN </a:t>
            </a:r>
            <a:r>
              <a:rPr lang="en-US" altLang="zh-CN" dirty="0" smtClean="0"/>
              <a:t>swap.</a:t>
            </a:r>
          </a:p>
          <a:p>
            <a:r>
              <a:rPr lang="en-US" altLang="zh-CN" dirty="0" smtClean="0"/>
              <a:t>Observe </a:t>
            </a:r>
            <a:r>
              <a:rPr lang="en-US" altLang="zh-CN" dirty="0" smtClean="0"/>
              <a:t>the convex relationship between the price and capital ratio trigger of CCN.</a:t>
            </a:r>
          </a:p>
        </p:txBody>
      </p:sp>
    </p:spTree>
    <p:extLst>
      <p:ext uri="{BB962C8B-B14F-4D97-AF65-F5344CB8AC3E}">
        <p14:creationId xmlns:p14="http://schemas.microsoft.com/office/powerpoint/2010/main" val="2591601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1.Introduction</a:t>
            </a:r>
            <a:endParaRPr lang="zh-CN" altLang="en-US" dirty="0"/>
          </a:p>
        </p:txBody>
      </p:sp>
      <p:sp>
        <p:nvSpPr>
          <p:cNvPr id="3" name="Content Placeholder 2"/>
          <p:cNvSpPr>
            <a:spLocks noGrp="1"/>
          </p:cNvSpPr>
          <p:nvPr>
            <p:ph idx="1"/>
          </p:nvPr>
        </p:nvSpPr>
        <p:spPr/>
        <p:txBody>
          <a:bodyPr>
            <a:normAutofit fontScale="92500"/>
          </a:bodyPr>
          <a:lstStyle/>
          <a:p>
            <a:r>
              <a:rPr lang="en-US" altLang="zh-CN" dirty="0" smtClean="0"/>
              <a:t>Thirdly, our numerical results in the more general model show that SD and CCN are affected very differently by diffusion volatility and crisis frequency risk.</a:t>
            </a:r>
          </a:p>
          <a:p>
            <a:r>
              <a:rPr lang="en-US" altLang="zh-CN" dirty="0" smtClean="0"/>
              <a:t>Prices of CCN are  more sensitive to issuing banks risk than SD.</a:t>
            </a:r>
          </a:p>
          <a:p>
            <a:r>
              <a:rPr lang="en-US" altLang="zh-CN" dirty="0" smtClean="0"/>
              <a:t>Interesting policy </a:t>
            </a:r>
            <a:r>
              <a:rPr lang="en-US" altLang="zh-CN" dirty="0" smtClean="0"/>
              <a:t>implication</a:t>
            </a:r>
            <a:r>
              <a:rPr lang="en-US" altLang="zh-CN" dirty="0"/>
              <a:t>.</a:t>
            </a:r>
            <a:r>
              <a:rPr lang="en-US" altLang="zh-CN" dirty="0" smtClean="0"/>
              <a:t> </a:t>
            </a:r>
            <a:endParaRPr lang="en-US" altLang="zh-CN" dirty="0" smtClean="0"/>
          </a:p>
          <a:p>
            <a:r>
              <a:rPr lang="en-US" altLang="zh-CN" dirty="0" smtClean="0"/>
              <a:t>CCN are more </a:t>
            </a:r>
            <a:r>
              <a:rPr lang="en-US" altLang="zh-CN" dirty="0" smtClean="0"/>
              <a:t>effective in terms of enhancing market </a:t>
            </a:r>
            <a:r>
              <a:rPr lang="en-US" altLang="zh-CN" dirty="0" err="1" smtClean="0"/>
              <a:t>displicine</a:t>
            </a:r>
            <a:r>
              <a:rPr lang="en-US" altLang="zh-CN" dirty="0" smtClean="0"/>
              <a:t>.</a:t>
            </a:r>
            <a:endParaRPr lang="en-US" altLang="zh-CN" dirty="0" smtClean="0"/>
          </a:p>
          <a:p>
            <a:r>
              <a:rPr lang="en-US" altLang="zh-CN" dirty="0" smtClean="0"/>
              <a:t>When </a:t>
            </a:r>
            <a:r>
              <a:rPr lang="en-US" altLang="zh-CN" dirty="0" smtClean="0"/>
              <a:t>regulatory </a:t>
            </a:r>
            <a:r>
              <a:rPr lang="en-US" altLang="zh-CN" dirty="0" smtClean="0"/>
              <a:t>closure threshold is incorporated and is higher than the trigger, as the size of CCN rises, the impact of crisis frequency on equity is stronger and the banks incentive to take on crisis risk decreases, </a:t>
            </a:r>
            <a:r>
              <a:rPr lang="en-US" altLang="zh-CN" dirty="0" smtClean="0"/>
              <a:t>whereas </a:t>
            </a:r>
            <a:r>
              <a:rPr lang="en-US" altLang="zh-CN" dirty="0" smtClean="0"/>
              <a:t>the incentive to take on more diffusion risk </a:t>
            </a:r>
            <a:r>
              <a:rPr lang="en-US" altLang="zh-CN" dirty="0" err="1" smtClean="0"/>
              <a:t>increses</a:t>
            </a:r>
            <a:r>
              <a:rPr lang="en-US" altLang="zh-CN" dirty="0" smtClean="0"/>
              <a:t>. </a:t>
            </a:r>
            <a:endParaRPr lang="zh-CN" altLang="en-US" dirty="0"/>
          </a:p>
        </p:txBody>
      </p:sp>
    </p:spTree>
    <p:extLst>
      <p:ext uri="{BB962C8B-B14F-4D97-AF65-F5344CB8AC3E}">
        <p14:creationId xmlns:p14="http://schemas.microsoft.com/office/powerpoint/2010/main" val="369732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2.A structural model for pricing contingent capital notes</a:t>
            </a:r>
            <a:endParaRPr lang="zh-CN" altLang="en-US" dirty="0"/>
          </a:p>
        </p:txBody>
      </p:sp>
      <p:sp>
        <p:nvSpPr>
          <p:cNvPr id="3" name="Content Placeholder 2"/>
          <p:cNvSpPr>
            <a:spLocks noGrp="1"/>
          </p:cNvSpPr>
          <p:nvPr>
            <p:ph idx="1"/>
          </p:nvPr>
        </p:nvSpPr>
        <p:spPr/>
        <p:txBody>
          <a:bodyPr/>
          <a:lstStyle/>
          <a:p>
            <a:r>
              <a:rPr lang="en-US" altLang="zh-CN" dirty="0"/>
              <a:t>The structural approach is used to model a bank that issues </a:t>
            </a:r>
            <a:r>
              <a:rPr lang="en-US" altLang="zh-CN" dirty="0" smtClean="0"/>
              <a:t>short-term deposits</a:t>
            </a:r>
            <a:r>
              <a:rPr lang="en-US" altLang="zh-CN" dirty="0"/>
              <a:t>, </a:t>
            </a:r>
            <a:r>
              <a:rPr lang="en-US" altLang="zh-CN" b="1" dirty="0"/>
              <a:t>longer-term bonds</a:t>
            </a:r>
            <a:r>
              <a:rPr lang="en-US" altLang="zh-CN" dirty="0"/>
              <a:t>, and common shareholders’ </a:t>
            </a:r>
            <a:r>
              <a:rPr lang="en-US" altLang="zh-CN" dirty="0" smtClean="0"/>
              <a:t>equity.</a:t>
            </a:r>
          </a:p>
          <a:p>
            <a:r>
              <a:rPr lang="en-US" altLang="zh-CN" dirty="0" smtClean="0"/>
              <a:t>Mix= </a:t>
            </a:r>
            <a:r>
              <a:rPr lang="en-US" altLang="zh-CN" dirty="0" smtClean="0"/>
              <a:t>w</a:t>
            </a:r>
            <a:r>
              <a:rPr lang="en-US" altLang="zh-CN" baseline="-25000" dirty="0" smtClean="0"/>
              <a:t>1</a:t>
            </a:r>
            <a:r>
              <a:rPr lang="en-US" altLang="zh-CN" dirty="0" smtClean="0"/>
              <a:t>*CCN</a:t>
            </a:r>
            <a:r>
              <a:rPr lang="en-US" altLang="zh-CN" dirty="0" smtClean="0"/>
              <a:t>+(1-w</a:t>
            </a:r>
            <a:r>
              <a:rPr lang="en-US" altLang="zh-CN" baseline="-25000" dirty="0" smtClean="0"/>
              <a:t>1</a:t>
            </a:r>
            <a:r>
              <a:rPr lang="en-US" altLang="zh-CN" dirty="0" smtClean="0"/>
              <a:t>)*SD</a:t>
            </a:r>
          </a:p>
          <a:p>
            <a:r>
              <a:rPr lang="en-US" altLang="zh-CN" b="1" dirty="0" smtClean="0"/>
              <a:t>w</a:t>
            </a:r>
            <a:r>
              <a:rPr lang="en-US" altLang="zh-CN" b="1" baseline="-25000" dirty="0" smtClean="0"/>
              <a:t>1</a:t>
            </a:r>
            <a:r>
              <a:rPr lang="en-US" altLang="zh-CN" baseline="-25000" dirty="0" smtClean="0"/>
              <a:t> </a:t>
            </a:r>
            <a:r>
              <a:rPr lang="en-US" altLang="zh-CN" dirty="0" smtClean="0"/>
              <a:t>is </a:t>
            </a:r>
            <a:r>
              <a:rPr lang="en-US" altLang="zh-CN" dirty="0"/>
              <a:t>the ratio of CCN out of CCN and SD.</a:t>
            </a:r>
            <a:endParaRPr lang="zh-CN" altLang="en-US" dirty="0"/>
          </a:p>
        </p:txBody>
      </p:sp>
    </p:spTree>
    <p:extLst>
      <p:ext uri="{BB962C8B-B14F-4D97-AF65-F5344CB8AC3E}">
        <p14:creationId xmlns:p14="http://schemas.microsoft.com/office/powerpoint/2010/main" val="2993378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2.1 The Interest rate dynamics</a:t>
            </a:r>
            <a:endParaRPr lang="zh-CN" altLang="en-US" dirty="0"/>
          </a:p>
        </p:txBody>
      </p:sp>
      <p:sp>
        <p:nvSpPr>
          <p:cNvPr id="3" name="Content Placeholder 2"/>
          <p:cNvSpPr>
            <a:spLocks noGrp="1"/>
          </p:cNvSpPr>
          <p:nvPr>
            <p:ph idx="1"/>
          </p:nvPr>
        </p:nvSpPr>
        <p:spPr/>
        <p:txBody>
          <a:bodyPr/>
          <a:lstStyle/>
          <a:p>
            <a:r>
              <a:rPr lang="en-US" altLang="zh-CN" dirty="0" smtClean="0"/>
              <a:t>The dynamics </a:t>
            </a:r>
            <a:r>
              <a:rPr lang="en-US" altLang="zh-CN" dirty="0"/>
              <a:t>of the interest rate process under the risk-neutralized pricing measure Q are</a:t>
            </a:r>
            <a:r>
              <a:rPr lang="en-US" altLang="zh-CN" dirty="0" smtClean="0"/>
              <a:t>:</a:t>
            </a:r>
          </a:p>
          <a:p>
            <a:endParaRPr lang="zh-CN" altLang="en-US" dirty="0"/>
          </a:p>
        </p:txBody>
      </p:sp>
      <p:pic>
        <p:nvPicPr>
          <p:cNvPr id="4" name="Picture 3"/>
          <p:cNvPicPr>
            <a:picLocks noChangeAspect="1"/>
          </p:cNvPicPr>
          <p:nvPr/>
        </p:nvPicPr>
        <p:blipFill>
          <a:blip r:embed="rId2"/>
          <a:stretch>
            <a:fillRect/>
          </a:stretch>
        </p:blipFill>
        <p:spPr>
          <a:xfrm>
            <a:off x="958215" y="3039269"/>
            <a:ext cx="9544050" cy="962025"/>
          </a:xfrm>
          <a:prstGeom prst="rect">
            <a:avLst/>
          </a:prstGeom>
        </p:spPr>
      </p:pic>
    </p:spTree>
    <p:extLst>
      <p:ext uri="{BB962C8B-B14F-4D97-AF65-F5344CB8AC3E}">
        <p14:creationId xmlns:p14="http://schemas.microsoft.com/office/powerpoint/2010/main" val="2918701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1277</Words>
  <Application>Microsoft Office PowerPoint</Application>
  <PresentationFormat>Widescreen</PresentationFormat>
  <Paragraphs>112</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等线</vt:lpstr>
      <vt:lpstr>等线 Light</vt:lpstr>
      <vt:lpstr>Arial</vt:lpstr>
      <vt:lpstr>Office Theme</vt:lpstr>
      <vt:lpstr>Bank Contingent Capital: Valuation and the Role of market discipline</vt:lpstr>
      <vt:lpstr>1.Introduction </vt:lpstr>
      <vt:lpstr>1.Introduction</vt:lpstr>
      <vt:lpstr>1.Introduction</vt:lpstr>
      <vt:lpstr>1.Introduction</vt:lpstr>
      <vt:lpstr>1.Introduction</vt:lpstr>
      <vt:lpstr>1.Introduction</vt:lpstr>
      <vt:lpstr>2.A structural model for pricing contingent capital notes</vt:lpstr>
      <vt:lpstr>2.1 The Interest rate dynamics</vt:lpstr>
      <vt:lpstr>2.2 The asset dynamics</vt:lpstr>
      <vt:lpstr>2.3 The deposit dynamics</vt:lpstr>
      <vt:lpstr>3. Valuation of Contingent capital notes and Subordinated debt</vt:lpstr>
      <vt:lpstr>3.1 multi-period contingent capital notes</vt:lpstr>
      <vt:lpstr>3.1 multi-period contingent capital notes</vt:lpstr>
      <vt:lpstr>3.1 multi-period contingent capital notes</vt:lpstr>
      <vt:lpstr>3.1 multi-period contingent capital notes</vt:lpstr>
      <vt:lpstr>3.2 multi-period subordinated debt</vt:lpstr>
      <vt:lpstr>3.3 original sharehold equity</vt:lpstr>
      <vt:lpstr>3.4 improved PD</vt:lpstr>
      <vt:lpstr>3.5 regulatory closure rules</vt:lpstr>
      <vt:lpstr>3.6 price of CCN and SD</vt:lpstr>
      <vt:lpstr>4. Analytical and Numerical Results</vt:lpstr>
      <vt:lpstr>4.1 Analytical Expressions</vt:lpstr>
      <vt:lpstr>4.1 Analytical Expressions</vt:lpstr>
      <vt:lpstr>4.1 Analytical Expressions</vt:lpstr>
      <vt:lpstr>4.1 Analytical Expressions</vt:lpstr>
      <vt:lpstr>4.1 Analytical Expressions</vt:lpstr>
      <vt:lpstr>4.1 Analytical Expressions</vt:lpstr>
      <vt:lpstr>4.2 numerical analysis</vt:lpstr>
      <vt:lpstr>5. 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Contingent Capital: Valuation and the Role of market discipline</dc:title>
  <dc:creator>Tracy Zhou</dc:creator>
  <cp:lastModifiedBy>Tracy Zhou</cp:lastModifiedBy>
  <cp:revision>12</cp:revision>
  <dcterms:created xsi:type="dcterms:W3CDTF">2016-03-14T02:20:45Z</dcterms:created>
  <dcterms:modified xsi:type="dcterms:W3CDTF">2016-03-22T10:14:10Z</dcterms:modified>
</cp:coreProperties>
</file>